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9"/>
  </p:notesMasterIdLst>
  <p:sldIdLst>
    <p:sldId id="307" r:id="rId2"/>
    <p:sldId id="308" r:id="rId3"/>
    <p:sldId id="309" r:id="rId4"/>
    <p:sldId id="333" r:id="rId5"/>
    <p:sldId id="334" r:id="rId6"/>
    <p:sldId id="335" r:id="rId7"/>
    <p:sldId id="336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142C-1EAD-42D7-A792-D3DE5EB24400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8E59F-FC41-4C75-AE9B-DE72485C2B5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FFE6-B9CE-4948-B242-C8472485F039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536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64FB-A94A-40D0-85A2-ED632520A49B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420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8754-D37E-48C8-A7C4-6786F5CC4C6E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8446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02BA-B00E-4D29-99F6-B2F7A9FC3B26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8893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3ED9-844C-4DF3-A517-24890EE3EA00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18474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65CD-503A-4752-9458-7F0C3390ECF0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6611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25A8-94A8-40E3-BBC2-0D84113323BD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42198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DB35-3D02-4624-AE6F-280731FF026C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1708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A3F-23FC-47FC-9403-F40D9235972D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7275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9C91-D83A-4FE7-B697-7C1FFACD03BF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4226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B717-D884-4F72-B3E7-7E17C218FD46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6123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E1D-AA48-428D-909C-DFD885868C11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9825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54BB-B6CE-4BE5-8B1E-C45CF8EC6904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208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03B2-AE1F-4CD8-8CA5-CA9BD23F9A46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2713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5FE7-93DD-4D65-A002-09FEBDEC3CA6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3401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A2C-F082-4F4B-BE0D-47B0DCEE7BB2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4793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2043A-5AF0-4A30-B87B-221A228E4F79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4833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  <a:t>L</a:t>
            </a:r>
            <a:r>
              <a:rPr lang="fr-FR" dirty="0" smtClean="0">
                <a:solidFill>
                  <a:srgbClr val="C00000"/>
                </a:solidFill>
                <a:latin typeface="Algerian" panose="04020705040A02060702" pitchFamily="82" charset="0"/>
              </a:rPr>
              <a:t>es transformations dynamiques </a:t>
            </a:r>
            <a: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fr-FR" dirty="0" smtClean="0">
                <a:solidFill>
                  <a:srgbClr val="C00000"/>
                </a:solidFill>
                <a:latin typeface="Algerian" panose="04020705040A02060702" pitchFamily="82" charset="0"/>
              </a:rPr>
              <a:t>du système productif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84832" y="1962912"/>
            <a:ext cx="9887712" cy="4693920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fr-FR" sz="3200" b="1" dirty="0">
                <a:solidFill>
                  <a:schemeClr val="accent2"/>
                </a:solidFill>
              </a:rPr>
              <a:t>Le système productif </a:t>
            </a:r>
            <a:r>
              <a:rPr lang="fr-FR" sz="3200" b="1" dirty="0" smtClean="0">
                <a:solidFill>
                  <a:schemeClr val="accent2"/>
                </a:solidFill>
              </a:rPr>
              <a:t>est </a:t>
            </a:r>
            <a:r>
              <a:rPr lang="fr-FR" sz="3200" dirty="0" smtClean="0"/>
              <a:t>: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3400" dirty="0" smtClean="0"/>
              <a:t> </a:t>
            </a:r>
            <a:r>
              <a:rPr lang="fr-FR" sz="3400" b="1" dirty="0" smtClean="0">
                <a:solidFill>
                  <a:srgbClr val="FF0000"/>
                </a:solidFill>
              </a:rPr>
              <a:t>Non figé</a:t>
            </a:r>
            <a:r>
              <a:rPr lang="fr-FR" sz="3400" dirty="0" smtClean="0"/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3400" dirty="0" smtClean="0"/>
              <a:t> </a:t>
            </a:r>
            <a:r>
              <a:rPr lang="fr-FR" sz="3400" b="1" dirty="0" smtClean="0">
                <a:solidFill>
                  <a:srgbClr val="FF0000"/>
                </a:solidFill>
              </a:rPr>
              <a:t>Dynamique</a:t>
            </a:r>
            <a:r>
              <a:rPr lang="fr-FR" sz="3400" dirty="0" smtClean="0"/>
              <a:t> : en perpétuelle transformation;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3400" dirty="0"/>
              <a:t> </a:t>
            </a:r>
            <a:r>
              <a:rPr lang="fr-FR" sz="3400" dirty="0" smtClean="0"/>
              <a:t>Soumis à l’influence de diverses </a:t>
            </a:r>
            <a:r>
              <a:rPr lang="fr-FR" sz="3400" b="1" dirty="0" smtClean="0">
                <a:solidFill>
                  <a:srgbClr val="FF0000"/>
                </a:solidFill>
              </a:rPr>
              <a:t>Variables</a:t>
            </a:r>
            <a:r>
              <a:rPr lang="fr-FR" sz="3400" dirty="0" smtClean="0"/>
              <a:t> 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3200" dirty="0"/>
              <a:t> </a:t>
            </a:r>
            <a:r>
              <a:rPr lang="fr-FR" sz="3200" dirty="0" smtClean="0">
                <a:solidFill>
                  <a:srgbClr val="0070C0"/>
                </a:solidFill>
              </a:rPr>
              <a:t>jeux de marché;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70C0"/>
                </a:solidFill>
              </a:rPr>
              <a:t> </a:t>
            </a:r>
            <a:r>
              <a:rPr lang="fr-FR" sz="3200" dirty="0" smtClean="0">
                <a:solidFill>
                  <a:srgbClr val="0070C0"/>
                </a:solidFill>
              </a:rPr>
              <a:t>stratégies de croissance des firmes;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rgbClr val="0070C0"/>
                </a:solidFill>
              </a:rPr>
              <a:t>tendance à la concentration, etc.</a:t>
            </a:r>
            <a:endParaRPr lang="fr-FR" sz="3200" dirty="0">
              <a:solidFill>
                <a:srgbClr val="0070C0"/>
              </a:solidFill>
            </a:endParaRPr>
          </a:p>
          <a:p>
            <a:pPr lvl="2" algn="just">
              <a:buFont typeface="Wingdings" panose="05000000000000000000" pitchFamily="2" charset="2"/>
              <a:buChar char="q"/>
            </a:pPr>
            <a:endParaRPr lang="fr-FR" sz="3000" b="1" dirty="0">
              <a:solidFill>
                <a:srgbClr val="FF0000"/>
              </a:solidFill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11103429" y="1486988"/>
            <a:ext cx="304800" cy="3048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9062857" cy="722192"/>
          </a:xfrm>
        </p:spPr>
        <p:txBody>
          <a:bodyPr/>
          <a:lstStyle/>
          <a:p>
            <a:pPr algn="r"/>
            <a:r>
              <a:rPr lang="fr-FR" sz="1400" i="1" dirty="0" smtClean="0"/>
              <a:t>Pr Saïd CHAHI</a:t>
            </a:r>
            <a:endParaRPr lang="fr-FR" sz="1400" i="1" dirty="0"/>
          </a:p>
        </p:txBody>
      </p:sp>
    </p:spTree>
    <p:extLst>
      <p:ext uri="{BB962C8B-B14F-4D97-AF65-F5344CB8AC3E}">
        <p14:creationId xmlns="" xmlns:p14="http://schemas.microsoft.com/office/powerpoint/2010/main" val="310599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8113" y="268224"/>
            <a:ext cx="9846500" cy="1865376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  <a:t>L</a:t>
            </a:r>
            <a:r>
              <a:rPr lang="fr-FR" dirty="0" smtClean="0">
                <a:solidFill>
                  <a:srgbClr val="C00000"/>
                </a:solidFill>
                <a:latin typeface="Algerian" panose="04020705040A02060702" pitchFamily="82" charset="0"/>
              </a:rPr>
              <a:t>es transformations dynamiques </a:t>
            </a:r>
            <a: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fr-FR" dirty="0" smtClean="0">
                <a:solidFill>
                  <a:srgbClr val="C00000"/>
                </a:solidFill>
                <a:latin typeface="Algerian" panose="04020705040A02060702" pitchFamily="82" charset="0"/>
              </a:rPr>
              <a:t>du système productif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36192" y="1645920"/>
            <a:ext cx="9875520" cy="5010912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fr-FR" sz="4400" b="1" dirty="0" smtClean="0">
                <a:solidFill>
                  <a:schemeClr val="accent2"/>
                </a:solidFill>
              </a:rPr>
              <a:t>Les diverses structures du marché </a:t>
            </a:r>
            <a:r>
              <a:rPr lang="fr-FR" sz="4400" dirty="0" smtClean="0"/>
              <a:t>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4400" dirty="0" smtClean="0"/>
              <a:t> </a:t>
            </a:r>
            <a:r>
              <a:rPr lang="fr-FR" sz="4400" b="1" dirty="0">
                <a:solidFill>
                  <a:srgbClr val="FF0000"/>
                </a:solidFill>
              </a:rPr>
              <a:t>D</a:t>
            </a:r>
            <a:r>
              <a:rPr lang="fr-FR" sz="4400" b="1" dirty="0" smtClean="0">
                <a:solidFill>
                  <a:srgbClr val="FF0000"/>
                </a:solidFill>
              </a:rPr>
              <a:t>ifférentes structures: </a:t>
            </a:r>
          </a:p>
          <a:p>
            <a:pPr marL="0" indent="0" algn="just">
              <a:buNone/>
            </a:pPr>
            <a:r>
              <a:rPr lang="fr-FR" sz="4400" b="1" dirty="0">
                <a:solidFill>
                  <a:srgbClr val="FF0000"/>
                </a:solidFill>
              </a:rPr>
              <a:t> </a:t>
            </a:r>
            <a:r>
              <a:rPr lang="fr-FR" sz="4400" b="1" dirty="0" smtClean="0">
                <a:solidFill>
                  <a:srgbClr val="FF0000"/>
                </a:solidFill>
              </a:rPr>
              <a:t>                 (</a:t>
            </a:r>
            <a:r>
              <a:rPr lang="fr-FR" sz="4400" b="1" dirty="0">
                <a:solidFill>
                  <a:srgbClr val="FF0000"/>
                </a:solidFill>
              </a:rPr>
              <a:t>offre ≠ </a:t>
            </a:r>
            <a:r>
              <a:rPr lang="fr-FR" sz="4400" b="1" dirty="0" smtClean="0">
                <a:solidFill>
                  <a:srgbClr val="FF0000"/>
                </a:solidFill>
              </a:rPr>
              <a:t>≡</a:t>
            </a:r>
            <a:r>
              <a:rPr lang="fr-FR" sz="4400" b="1" dirty="0">
                <a:solidFill>
                  <a:srgbClr val="FF0000"/>
                </a:solidFill>
              </a:rPr>
              <a:t> ≠</a:t>
            </a:r>
            <a:r>
              <a:rPr lang="fr-FR" sz="4400" b="1" dirty="0" smtClean="0">
                <a:solidFill>
                  <a:srgbClr val="FF0000"/>
                </a:solidFill>
              </a:rPr>
              <a:t> demande);</a:t>
            </a:r>
            <a:endParaRPr lang="fr-FR" sz="44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4400" dirty="0" smtClean="0"/>
              <a:t> </a:t>
            </a:r>
            <a:r>
              <a:rPr lang="fr-FR" sz="4400" b="1" dirty="0" smtClean="0">
                <a:solidFill>
                  <a:srgbClr val="FF0000"/>
                </a:solidFill>
              </a:rPr>
              <a:t>Divers degrés de concurrence;</a:t>
            </a:r>
          </a:p>
          <a:p>
            <a:pPr marL="0" indent="0" algn="just">
              <a:buNone/>
            </a:pPr>
            <a:endParaRPr lang="fr-FR" sz="4400" b="1" dirty="0" smtClean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4400" b="1" dirty="0">
                <a:solidFill>
                  <a:srgbClr val="FF0000"/>
                </a:solidFill>
              </a:rPr>
              <a:t> </a:t>
            </a:r>
            <a:r>
              <a:rPr lang="fr-FR" sz="4400" b="1" dirty="0" smtClean="0">
                <a:solidFill>
                  <a:srgbClr val="FF0000"/>
                </a:solidFill>
              </a:rPr>
              <a:t>Cas extrêmes : CPP ≠ Monopole</a:t>
            </a:r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11025051" y="1016726"/>
            <a:ext cx="304800" cy="30480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89212" y="6322422"/>
            <a:ext cx="8775474" cy="378823"/>
          </a:xfrm>
        </p:spPr>
        <p:txBody>
          <a:bodyPr/>
          <a:lstStyle/>
          <a:p>
            <a:pPr algn="r"/>
            <a:r>
              <a:rPr lang="fr-FR" sz="1400" i="1" dirty="0" smtClean="0"/>
              <a:t>Pr Saïd CHAHI</a:t>
            </a:r>
            <a:endParaRPr lang="fr-FR" sz="1400" i="1" dirty="0"/>
          </a:p>
        </p:txBody>
      </p:sp>
    </p:spTree>
    <p:extLst>
      <p:ext uri="{BB962C8B-B14F-4D97-AF65-F5344CB8AC3E}">
        <p14:creationId xmlns="" xmlns:p14="http://schemas.microsoft.com/office/powerpoint/2010/main" val="57986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8113" y="268224"/>
            <a:ext cx="9846500" cy="1865376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  <a:t>L</a:t>
            </a:r>
            <a:r>
              <a:rPr lang="fr-FR" dirty="0" smtClean="0">
                <a:solidFill>
                  <a:srgbClr val="C00000"/>
                </a:solidFill>
                <a:latin typeface="Algerian" panose="04020705040A02060702" pitchFamily="82" charset="0"/>
              </a:rPr>
              <a:t>es transformations dynamiques </a:t>
            </a:r>
            <a: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fr-FR" dirty="0" smtClean="0">
                <a:solidFill>
                  <a:srgbClr val="C00000"/>
                </a:solidFill>
                <a:latin typeface="Algerian" panose="04020705040A02060702" pitchFamily="82" charset="0"/>
              </a:rPr>
              <a:t>du système productif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36191" y="1371600"/>
            <a:ext cx="10135855" cy="5285232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fr-FR" sz="4400" b="1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    TABLEAU DE STACKELBERG </a:t>
            </a:r>
            <a:r>
              <a:rPr lang="fr-FR" sz="4400" b="1" dirty="0" smtClean="0">
                <a:solidFill>
                  <a:schemeClr val="accent2"/>
                </a:solidFill>
              </a:rPr>
              <a:t>:</a:t>
            </a:r>
            <a:r>
              <a:rPr lang="fr-FR" sz="4400" dirty="0" smtClean="0"/>
              <a:t> </a:t>
            </a:r>
          </a:p>
          <a:p>
            <a:pPr marL="0" indent="0" algn="just">
              <a:buNone/>
            </a:pPr>
            <a:endParaRPr lang="fr-FR" sz="4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37523337"/>
              </p:ext>
            </p:extLst>
          </p:nvPr>
        </p:nvGraphicFramePr>
        <p:xfrm>
          <a:off x="1223682" y="2016036"/>
          <a:ext cx="10582837" cy="441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566"/>
                <a:gridCol w="1914663"/>
                <a:gridCol w="2318473"/>
                <a:gridCol w="2180303"/>
                <a:gridCol w="2052832"/>
              </a:tblGrid>
              <a:tr h="746118">
                <a:tc rowSpan="2" gridSpan="2">
                  <a:txBody>
                    <a:bodyPr/>
                    <a:lstStyle/>
                    <a:p>
                      <a:r>
                        <a:rPr lang="fr-FR" sz="2800" dirty="0" smtClean="0">
                          <a:solidFill>
                            <a:schemeClr val="accent1"/>
                          </a:solidFill>
                        </a:rPr>
                        <a:t>Structures</a:t>
                      </a:r>
                      <a:r>
                        <a:rPr lang="fr-FR" sz="2800" baseline="0" dirty="0" smtClean="0">
                          <a:solidFill>
                            <a:schemeClr val="accent1"/>
                          </a:solidFill>
                        </a:rPr>
                        <a:t> possibles de marché</a:t>
                      </a:r>
                      <a:endParaRPr lang="fr-FR" sz="2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bg1"/>
                          </a:solidFill>
                        </a:rPr>
                        <a:t>DEMANDE</a:t>
                      </a:r>
                      <a:endParaRPr lang="fr-FR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925799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Un acheteur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Quelques acheteurs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Un très grand nombre d’acheteurs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03536">
                <a:tc rowSpan="3">
                  <a:txBody>
                    <a:bodyPr/>
                    <a:lstStyle/>
                    <a:p>
                      <a:endParaRPr lang="fr-FR" sz="3600" b="1" dirty="0" smtClean="0"/>
                    </a:p>
                    <a:p>
                      <a:r>
                        <a:rPr lang="fr-FR" sz="3600" b="1" dirty="0" smtClean="0">
                          <a:solidFill>
                            <a:srgbClr val="FF0000"/>
                          </a:solidFill>
                        </a:rPr>
                        <a:t>OFFRE</a:t>
                      </a:r>
                      <a:endParaRPr lang="fr-FR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 smtClean="0"/>
                    </a:p>
                    <a:p>
                      <a:r>
                        <a:rPr lang="fr-FR" b="1" dirty="0" smtClean="0"/>
                        <a:t>Une firme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Monopole bilatéral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Monopole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contrarié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Monopole</a:t>
                      </a: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0256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 smtClean="0"/>
                    </a:p>
                    <a:p>
                      <a:r>
                        <a:rPr lang="fr-FR" b="1" dirty="0" smtClean="0"/>
                        <a:t>Quelques firmes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Monopsone contrarié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Oligopole bilatéral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Oligopole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02848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Un très grand nombre de firmes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Monopsone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Oligopsone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Concurrence parfaite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10920549" y="977537"/>
            <a:ext cx="304800" cy="3048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89212" y="6492240"/>
            <a:ext cx="9271862" cy="365760"/>
          </a:xfrm>
        </p:spPr>
        <p:txBody>
          <a:bodyPr/>
          <a:lstStyle/>
          <a:p>
            <a:pPr algn="r"/>
            <a:r>
              <a:rPr lang="fr-FR" sz="1400" i="1" dirty="0" smtClean="0"/>
              <a:t>Pr Saïd CHAHI</a:t>
            </a:r>
            <a:endParaRPr lang="fr-FR" sz="1400" i="1" dirty="0"/>
          </a:p>
        </p:txBody>
      </p:sp>
    </p:spTree>
    <p:extLst>
      <p:ext uri="{BB962C8B-B14F-4D97-AF65-F5344CB8AC3E}">
        <p14:creationId xmlns="" xmlns:p14="http://schemas.microsoft.com/office/powerpoint/2010/main" val="15151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8113" y="268224"/>
            <a:ext cx="9846500" cy="1865376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  <a:t>L</a:t>
            </a:r>
            <a:r>
              <a:rPr lang="fr-FR" dirty="0" smtClean="0">
                <a:solidFill>
                  <a:srgbClr val="C00000"/>
                </a:solidFill>
                <a:latin typeface="Algerian" panose="04020705040A02060702" pitchFamily="82" charset="0"/>
              </a:rPr>
              <a:t>es transformations dynamiques </a:t>
            </a:r>
            <a: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fr-FR" dirty="0" smtClean="0">
                <a:solidFill>
                  <a:srgbClr val="C00000"/>
                </a:solidFill>
                <a:latin typeface="Algerian" panose="04020705040A02060702" pitchFamily="82" charset="0"/>
              </a:rPr>
              <a:t>du système productif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36192" y="1645920"/>
            <a:ext cx="9875520" cy="4885509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</a:rPr>
              <a:t>Deux structures particulières du marché attirent l’attention sur le plan théorique : 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fr-FR" sz="3600" dirty="0" smtClean="0"/>
              <a:t> </a:t>
            </a:r>
            <a:r>
              <a:rPr lang="fr-FR" sz="3600" b="1" dirty="0" smtClean="0">
                <a:solidFill>
                  <a:srgbClr val="FF0000"/>
                </a:solidFill>
              </a:rPr>
              <a:t>Le monopole ; et  </a:t>
            </a:r>
          </a:p>
          <a:p>
            <a:pPr lvl="2" algn="just">
              <a:buNone/>
            </a:pPr>
            <a:r>
              <a:rPr lang="fr-FR" sz="3600" b="1" dirty="0" smtClean="0">
                <a:solidFill>
                  <a:srgbClr val="FF0000"/>
                </a:solidFill>
              </a:rPr>
              <a:t>          </a:t>
            </a:r>
            <a:endParaRPr lang="fr-FR" sz="3600" dirty="0" smtClean="0"/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fr-FR" sz="3600" dirty="0" smtClean="0"/>
              <a:t> </a:t>
            </a:r>
            <a:r>
              <a:rPr lang="fr-FR" sz="3600" b="1" dirty="0" smtClean="0">
                <a:solidFill>
                  <a:srgbClr val="FF0000"/>
                </a:solidFill>
              </a:rPr>
              <a:t>Le duopole.</a:t>
            </a: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11207931" y="1082041"/>
            <a:ext cx="304800" cy="3048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615338" y="6135808"/>
            <a:ext cx="8984479" cy="500123"/>
          </a:xfrm>
        </p:spPr>
        <p:txBody>
          <a:bodyPr/>
          <a:lstStyle/>
          <a:p>
            <a:pPr algn="r"/>
            <a:r>
              <a:rPr lang="fr-FR" sz="1400" i="1" dirty="0" smtClean="0"/>
              <a:t>Pr Saïd CHAHI</a:t>
            </a:r>
            <a:endParaRPr lang="fr-FR" sz="1400" i="1" dirty="0"/>
          </a:p>
        </p:txBody>
      </p:sp>
    </p:spTree>
    <p:extLst>
      <p:ext uri="{BB962C8B-B14F-4D97-AF65-F5344CB8AC3E}">
        <p14:creationId xmlns="" xmlns:p14="http://schemas.microsoft.com/office/powerpoint/2010/main" val="57986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8113" y="268224"/>
            <a:ext cx="9846500" cy="1865376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  <a:t>L</a:t>
            </a:r>
            <a:r>
              <a:rPr lang="fr-FR" dirty="0" smtClean="0">
                <a:solidFill>
                  <a:srgbClr val="C00000"/>
                </a:solidFill>
                <a:latin typeface="Algerian" panose="04020705040A02060702" pitchFamily="82" charset="0"/>
              </a:rPr>
              <a:t>es transformations dynamiques </a:t>
            </a:r>
            <a: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fr-FR" dirty="0" smtClean="0">
                <a:solidFill>
                  <a:srgbClr val="C00000"/>
                </a:solidFill>
                <a:latin typeface="Algerian" panose="04020705040A02060702" pitchFamily="82" charset="0"/>
              </a:rPr>
              <a:t>du système productif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36192" y="1645920"/>
            <a:ext cx="9875520" cy="4885509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fr-FR" sz="4000" b="1" dirty="0" smtClean="0">
                <a:solidFill>
                  <a:srgbClr val="FF0000"/>
                </a:solidFill>
                <a:latin typeface="Baskerville Old Face" pitchFamily="18" charset="0"/>
              </a:rPr>
              <a:t>Le monopole : </a:t>
            </a:r>
          </a:p>
          <a:p>
            <a:pPr marL="457200" lvl="1" indent="0" algn="just">
              <a:buFont typeface="Wingdings" pitchFamily="2" charset="2"/>
              <a:buChar char="ü"/>
            </a:pPr>
            <a:r>
              <a:rPr lang="fr-FR" sz="3200" dirty="0" smtClean="0">
                <a:latin typeface="Baskerville Old Face" pitchFamily="18" charset="0"/>
              </a:rPr>
              <a:t>une </a:t>
            </a:r>
            <a:r>
              <a:rPr lang="fr-FR" sz="3200" dirty="0" smtClean="0">
                <a:solidFill>
                  <a:srgbClr val="FF0000"/>
                </a:solidFill>
                <a:latin typeface="Baskerville Old Face" pitchFamily="18" charset="0"/>
              </a:rPr>
              <a:t>firme unique</a:t>
            </a:r>
            <a:r>
              <a:rPr lang="fr-FR" sz="3200" dirty="0" smtClean="0">
                <a:latin typeface="Baskerville Old Face" pitchFamily="18" charset="0"/>
              </a:rPr>
              <a:t>, face à une </a:t>
            </a:r>
            <a:r>
              <a:rPr lang="fr-FR" sz="3200" dirty="0" smtClean="0">
                <a:solidFill>
                  <a:srgbClr val="FF0000"/>
                </a:solidFill>
                <a:latin typeface="Baskerville Old Face" pitchFamily="18" charset="0"/>
              </a:rPr>
              <a:t>multitude d'acheteurs</a:t>
            </a:r>
            <a:r>
              <a:rPr lang="fr-FR" sz="3200" dirty="0" smtClean="0">
                <a:latin typeface="Baskerville Old Face" pitchFamily="18" charset="0"/>
              </a:rPr>
              <a:t>, offre ses biens ou services sur le marché;</a:t>
            </a:r>
          </a:p>
          <a:p>
            <a:pPr marL="457200" lvl="1" indent="0" algn="just">
              <a:buFont typeface="Wingdings" pitchFamily="2" charset="2"/>
              <a:buChar char="ü"/>
            </a:pPr>
            <a:r>
              <a:rPr lang="fr-FR" sz="3200" dirty="0" smtClean="0">
                <a:latin typeface="Baskerville Old Face" pitchFamily="18" charset="0"/>
              </a:rPr>
              <a:t>Face à l’état de la demande qui s’adresse à ses produits, </a:t>
            </a:r>
            <a:r>
              <a:rPr lang="fr-FR" sz="3200" dirty="0" smtClean="0">
                <a:solidFill>
                  <a:srgbClr val="FF0000"/>
                </a:solidFill>
                <a:latin typeface="Baskerville Old Face" pitchFamily="18" charset="0"/>
              </a:rPr>
              <a:t>la firme peut choisir le prix et la quantité</a:t>
            </a:r>
            <a:r>
              <a:rPr lang="fr-FR" sz="3200" dirty="0" smtClean="0">
                <a:latin typeface="Baskerville Old Face" pitchFamily="18" charset="0"/>
              </a:rPr>
              <a:t> de produits qui correspondent au </a:t>
            </a:r>
            <a:r>
              <a:rPr lang="fr-FR" sz="3200" b="1" dirty="0" smtClean="0">
                <a:solidFill>
                  <a:srgbClr val="FF0000"/>
                </a:solidFill>
                <a:latin typeface="Baskerville Old Face" pitchFamily="18" charset="0"/>
              </a:rPr>
              <a:t>profit maximal </a:t>
            </a:r>
            <a:r>
              <a:rPr lang="fr-FR" sz="3200" dirty="0" smtClean="0">
                <a:latin typeface="Baskerville Old Face" pitchFamily="18" charset="0"/>
              </a:rPr>
              <a:t>souhaité;</a:t>
            </a:r>
          </a:p>
          <a:p>
            <a:pPr marL="457200" lvl="1" indent="0" algn="just">
              <a:buFont typeface="Wingdings" pitchFamily="2" charset="2"/>
              <a:buChar char="ü"/>
            </a:pPr>
            <a:r>
              <a:rPr lang="fr-FR" sz="3200" dirty="0" smtClean="0">
                <a:latin typeface="Baskerville Old Face" pitchFamily="18" charset="0"/>
              </a:rPr>
              <a:t>Le monopole a </a:t>
            </a:r>
            <a:r>
              <a:rPr lang="fr-FR" sz="3200" dirty="0" smtClean="0">
                <a:solidFill>
                  <a:srgbClr val="FF0000"/>
                </a:solidFill>
                <a:latin typeface="Baskerville Old Face" pitchFamily="18" charset="0"/>
              </a:rPr>
              <a:t>souvent une origine légale ou historique</a:t>
            </a:r>
            <a:r>
              <a:rPr lang="fr-FR" sz="3200" dirty="0" smtClean="0">
                <a:latin typeface="Baskerville Old Face" pitchFamily="18" charset="0"/>
              </a:rPr>
              <a:t> (distribution de gaz, distribution d’électricité, transport ferroviaire, etc.).</a:t>
            </a:r>
            <a:r>
              <a:rPr lang="fr-FR" sz="32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</a:p>
          <a:p>
            <a:pPr lvl="2" algn="just">
              <a:buNone/>
            </a:pPr>
            <a:r>
              <a:rPr lang="fr-FR" sz="3600" b="1" dirty="0" smtClean="0">
                <a:solidFill>
                  <a:srgbClr val="FF0000"/>
                </a:solidFill>
              </a:rPr>
              <a:t>          </a:t>
            </a:r>
            <a:endParaRPr lang="fr-FR" sz="3600" dirty="0" smtClean="0"/>
          </a:p>
          <a:p>
            <a:pPr lvl="2" algn="just">
              <a:buNone/>
            </a:pPr>
            <a:endParaRPr lang="fr-FR" sz="3600" b="1" dirty="0" smtClean="0">
              <a:solidFill>
                <a:srgbClr val="FF0000"/>
              </a:solidFill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11142618" y="1356360"/>
            <a:ext cx="304800" cy="3048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89212" y="6283234"/>
            <a:ext cx="8971417" cy="574766"/>
          </a:xfrm>
        </p:spPr>
        <p:txBody>
          <a:bodyPr/>
          <a:lstStyle/>
          <a:p>
            <a:pPr algn="r"/>
            <a:r>
              <a:rPr lang="fr-FR" sz="1400" i="1" dirty="0" smtClean="0"/>
              <a:t>Pr Saïd CHAHI</a:t>
            </a:r>
            <a:endParaRPr lang="fr-FR" sz="1400" i="1" dirty="0"/>
          </a:p>
        </p:txBody>
      </p:sp>
    </p:spTree>
    <p:extLst>
      <p:ext uri="{BB962C8B-B14F-4D97-AF65-F5344CB8AC3E}">
        <p14:creationId xmlns="" xmlns:p14="http://schemas.microsoft.com/office/powerpoint/2010/main" val="57986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8113" y="268224"/>
            <a:ext cx="9846500" cy="1865376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  <a:t>L</a:t>
            </a:r>
            <a:r>
              <a:rPr lang="fr-FR" dirty="0" smtClean="0">
                <a:solidFill>
                  <a:srgbClr val="C00000"/>
                </a:solidFill>
                <a:latin typeface="Algerian" panose="04020705040A02060702" pitchFamily="82" charset="0"/>
              </a:rPr>
              <a:t>es transformations dynamiques </a:t>
            </a:r>
            <a: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fr-FR" dirty="0" smtClean="0">
                <a:solidFill>
                  <a:srgbClr val="C00000"/>
                </a:solidFill>
                <a:latin typeface="Algerian" panose="04020705040A02060702" pitchFamily="82" charset="0"/>
              </a:rPr>
              <a:t>du système productif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5211" y="1423852"/>
            <a:ext cx="10536501" cy="5107578"/>
          </a:xfrm>
        </p:spPr>
        <p:txBody>
          <a:bodyPr>
            <a:noAutofit/>
          </a:bodyPr>
          <a:lstStyle/>
          <a:p>
            <a:pPr lvl="2" algn="just">
              <a:buNone/>
            </a:pPr>
            <a:r>
              <a:rPr lang="fr-FR" sz="4400" b="1" dirty="0" smtClean="0">
                <a:solidFill>
                  <a:srgbClr val="FF0000"/>
                </a:solidFill>
                <a:latin typeface="Baskerville Old Face" pitchFamily="18" charset="0"/>
              </a:rPr>
              <a:t>Le duopole :</a:t>
            </a:r>
          </a:p>
          <a:p>
            <a:pPr lvl="2" algn="just">
              <a:buFont typeface="Wingdings" pitchFamily="2" charset="2"/>
              <a:buChar char="ü"/>
            </a:pP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Cas particulier de l’oligopole;</a:t>
            </a:r>
          </a:p>
          <a:p>
            <a:pPr lvl="2" algn="just">
              <a:buFont typeface="Wingdings" pitchFamily="2" charset="2"/>
              <a:buChar char="ü"/>
            </a:pPr>
            <a:r>
              <a:rPr lang="fr-FR" sz="3600" b="1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 Deux firmes qui se partagent le marché;</a:t>
            </a:r>
          </a:p>
          <a:p>
            <a:pPr lvl="2" algn="just">
              <a:buFont typeface="Wingdings" pitchFamily="2" charset="2"/>
              <a:buChar char="ü"/>
            </a:pPr>
            <a:r>
              <a:rPr lang="fr-FR" sz="3600" b="1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 Chacune est obligée de prendre en compte la stratégie adoptée par la firme concurrente;</a:t>
            </a:r>
          </a:p>
          <a:p>
            <a:pPr lvl="2" algn="just">
              <a:buFont typeface="Wingdings" pitchFamily="2" charset="2"/>
              <a:buChar char="ü"/>
            </a:pPr>
            <a:r>
              <a:rPr lang="fr-FR" sz="3600" b="1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 Car, même si chacune des firmes peut agir sur le prix, son profit dépend de la stratégie de la firme concurrente (</a:t>
            </a:r>
            <a:r>
              <a:rPr lang="fr-FR" sz="3600" b="1" u="sng" dirty="0" smtClean="0">
                <a:solidFill>
                  <a:srgbClr val="FF0000"/>
                </a:solidFill>
                <a:latin typeface="Baskerville Old Face" pitchFamily="18" charset="0"/>
              </a:rPr>
              <a:t>interdépendance conjoncturelle</a:t>
            </a:r>
            <a:r>
              <a:rPr lang="fr-FR" sz="3600" b="1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).</a:t>
            </a:r>
          </a:p>
          <a:p>
            <a:pPr lvl="2" algn="just">
              <a:buFont typeface="Wingdings" pitchFamily="2" charset="2"/>
              <a:buChar char="ü"/>
            </a:pPr>
            <a:endParaRPr lang="fr-FR" sz="3600" b="1" dirty="0" smtClean="0">
              <a:solidFill>
                <a:srgbClr val="FF0000"/>
              </a:solidFill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11116492" y="1212669"/>
            <a:ext cx="304800" cy="3048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89212" y="6492875"/>
            <a:ext cx="9271862" cy="365125"/>
          </a:xfrm>
        </p:spPr>
        <p:txBody>
          <a:bodyPr/>
          <a:lstStyle/>
          <a:p>
            <a:pPr algn="r"/>
            <a:r>
              <a:rPr lang="fr-FR" sz="1400" i="1" dirty="0" smtClean="0"/>
              <a:t>Pr Saïd CHAHI</a:t>
            </a:r>
            <a:endParaRPr lang="fr-FR" sz="1400" i="1" dirty="0"/>
          </a:p>
        </p:txBody>
      </p:sp>
    </p:spTree>
    <p:extLst>
      <p:ext uri="{BB962C8B-B14F-4D97-AF65-F5344CB8AC3E}">
        <p14:creationId xmlns="" xmlns:p14="http://schemas.microsoft.com/office/powerpoint/2010/main" val="57986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8113" y="268224"/>
            <a:ext cx="9846500" cy="1865376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  <a:t>L</a:t>
            </a:r>
            <a:r>
              <a:rPr lang="fr-FR" dirty="0" smtClean="0">
                <a:solidFill>
                  <a:srgbClr val="C00000"/>
                </a:solidFill>
                <a:latin typeface="Algerian" panose="04020705040A02060702" pitchFamily="82" charset="0"/>
              </a:rPr>
              <a:t>es transformations dynamiques </a:t>
            </a:r>
            <a: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fr-FR" dirty="0" smtClean="0">
                <a:solidFill>
                  <a:srgbClr val="C00000"/>
                </a:solidFill>
                <a:latin typeface="Algerian" panose="04020705040A02060702" pitchFamily="82" charset="0"/>
              </a:rPr>
              <a:t>du système productif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5211" y="1423852"/>
            <a:ext cx="10536501" cy="5107578"/>
          </a:xfrm>
        </p:spPr>
        <p:txBody>
          <a:bodyPr>
            <a:noAutofit/>
          </a:bodyPr>
          <a:lstStyle/>
          <a:p>
            <a:pPr lvl="2" algn="just">
              <a:buNone/>
            </a:pPr>
            <a:r>
              <a:rPr lang="fr-FR" sz="4400" b="1" dirty="0" smtClean="0">
                <a:solidFill>
                  <a:srgbClr val="FF0000"/>
                </a:solidFill>
                <a:latin typeface="Baskerville Old Face" pitchFamily="18" charset="0"/>
              </a:rPr>
              <a:t>Le duopole      </a:t>
            </a:r>
            <a:r>
              <a:rPr lang="fr-FR" sz="3600" b="1" dirty="0" smtClean="0">
                <a:solidFill>
                  <a:srgbClr val="FF0000"/>
                </a:solidFill>
                <a:latin typeface="Baskerville Old Face" pitchFamily="18" charset="0"/>
              </a:rPr>
              <a:t>Les firmes concernées se trouvent devant deux choix possibles :</a:t>
            </a:r>
          </a:p>
          <a:p>
            <a:pPr lvl="2" algn="just">
              <a:buFont typeface="Wingdings" pitchFamily="2" charset="2"/>
              <a:buChar char="Ø"/>
            </a:pPr>
            <a:r>
              <a:rPr lang="fr-FR" sz="28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fr-FR" sz="2800" dirty="0" smtClean="0">
                <a:solidFill>
                  <a:srgbClr val="002060"/>
                </a:solidFill>
                <a:latin typeface="Baskerville Old Face" pitchFamily="18" charset="0"/>
              </a:rPr>
              <a:t>S’entendre l’une avec l’autre : </a:t>
            </a:r>
            <a:r>
              <a:rPr lang="fr-FR" sz="2800" b="1" dirty="0" smtClean="0">
                <a:solidFill>
                  <a:srgbClr val="002060"/>
                </a:solidFill>
                <a:latin typeface="Baskerville Old Face" pitchFamily="18" charset="0"/>
              </a:rPr>
              <a:t>stratégie d’entente (cartel)</a:t>
            </a:r>
          </a:p>
          <a:p>
            <a:pPr lvl="2" algn="just">
              <a:buNone/>
            </a:pPr>
            <a:r>
              <a:rPr lang="fr-FR" sz="28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Baskerville Old Face" pitchFamily="18" charset="0"/>
              </a:rPr>
              <a:t>          Modèle d’équilibre coopératif ; </a:t>
            </a:r>
            <a:r>
              <a:rPr lang="fr-FR" sz="2800" b="1" dirty="0" smtClean="0">
                <a:solidFill>
                  <a:srgbClr val="002060"/>
                </a:solidFill>
                <a:latin typeface="Baskerville Old Face" pitchFamily="18" charset="0"/>
              </a:rPr>
              <a:t>ou plutôt…</a:t>
            </a:r>
          </a:p>
          <a:p>
            <a:pPr lvl="2" algn="just">
              <a:buFont typeface="Wingdings" pitchFamily="2" charset="2"/>
              <a:buChar char="Ø"/>
            </a:pPr>
            <a:r>
              <a:rPr lang="fr-FR" sz="2800" b="1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 </a:t>
            </a:r>
            <a:r>
              <a:rPr lang="fr-FR" sz="2800" dirty="0" smtClean="0">
                <a:solidFill>
                  <a:srgbClr val="002060"/>
                </a:solidFill>
                <a:latin typeface="Baskerville Old Face" pitchFamily="18" charset="0"/>
              </a:rPr>
              <a:t>Se faire concurrence : </a:t>
            </a:r>
            <a:r>
              <a:rPr lang="fr-FR" sz="2800" b="1" dirty="0" smtClean="0">
                <a:solidFill>
                  <a:srgbClr val="002060"/>
                </a:solidFill>
                <a:latin typeface="Baskerville Old Face" pitchFamily="18" charset="0"/>
              </a:rPr>
              <a:t>stratégies concurrentielles            </a:t>
            </a:r>
            <a:r>
              <a:rPr lang="fr-FR" sz="2800" b="1" dirty="0" smtClean="0">
                <a:solidFill>
                  <a:srgbClr val="FF0000"/>
                </a:solidFill>
                <a:latin typeface="Baskerville Old Face" pitchFamily="18" charset="0"/>
              </a:rPr>
              <a:t>Modèles d’équilibre non coopératif (</a:t>
            </a:r>
            <a:r>
              <a:rPr lang="fr-FR" sz="2800" b="1" u="sng" dirty="0" smtClean="0">
                <a:solidFill>
                  <a:srgbClr val="FF0000"/>
                </a:solidFill>
                <a:latin typeface="Baskerville Old Face" pitchFamily="18" charset="0"/>
              </a:rPr>
              <a:t>interdépendance conjecturale</a:t>
            </a:r>
            <a:r>
              <a:rPr lang="fr-FR" sz="2800" b="1" dirty="0" smtClean="0">
                <a:solidFill>
                  <a:srgbClr val="FF0000"/>
                </a:solidFill>
                <a:latin typeface="Baskerville Old Face" pitchFamily="18" charset="0"/>
              </a:rPr>
              <a:t>):</a:t>
            </a:r>
          </a:p>
          <a:p>
            <a:pPr lvl="3" algn="just">
              <a:buFont typeface="Wingdings" pitchFamily="2" charset="2"/>
              <a:buChar char="ü"/>
            </a:pPr>
            <a:r>
              <a:rPr lang="fr-FR" sz="2800" b="1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 Stratégies relatives aux quantités (duopole symétrique de </a:t>
            </a:r>
            <a:r>
              <a:rPr lang="fr-FR" sz="2800" b="1" dirty="0" smtClean="0">
                <a:solidFill>
                  <a:srgbClr val="FF0000"/>
                </a:solidFill>
                <a:latin typeface="Baskerville Old Face" pitchFamily="18" charset="0"/>
              </a:rPr>
              <a:t>Cournot</a:t>
            </a:r>
            <a:r>
              <a:rPr lang="fr-FR" sz="2800" b="1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, duopole asymétrique de </a:t>
            </a:r>
            <a:r>
              <a:rPr lang="fr-FR" sz="2800" b="1" dirty="0" smtClean="0">
                <a:solidFill>
                  <a:srgbClr val="FF0000"/>
                </a:solidFill>
                <a:latin typeface="Baskerville Old Face" pitchFamily="18" charset="0"/>
              </a:rPr>
              <a:t>Stackelberg</a:t>
            </a:r>
            <a:r>
              <a:rPr lang="fr-FR" sz="2800" b="1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);</a:t>
            </a:r>
          </a:p>
          <a:p>
            <a:pPr lvl="3" algn="just">
              <a:buFont typeface="Wingdings" pitchFamily="2" charset="2"/>
              <a:buChar char="ü"/>
            </a:pPr>
            <a:r>
              <a:rPr lang="fr-FR" sz="2800" b="1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 Stratégies relatives aux prix (duopole de </a:t>
            </a:r>
            <a:r>
              <a:rPr lang="fr-FR" sz="2800" b="1" dirty="0" smtClean="0">
                <a:solidFill>
                  <a:srgbClr val="FF0000"/>
                </a:solidFill>
                <a:latin typeface="Baskerville Old Face" pitchFamily="18" charset="0"/>
              </a:rPr>
              <a:t>Bertrand</a:t>
            </a:r>
            <a:r>
              <a:rPr lang="fr-FR" sz="2800" b="1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).</a:t>
            </a:r>
          </a:p>
        </p:txBody>
      </p:sp>
      <p:sp>
        <p:nvSpPr>
          <p:cNvPr id="4" name="Flèche droite 3"/>
          <p:cNvSpPr/>
          <p:nvPr/>
        </p:nvSpPr>
        <p:spPr>
          <a:xfrm flipV="1">
            <a:off x="5120640" y="1724297"/>
            <a:ext cx="744583" cy="3396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 flipV="1">
            <a:off x="1981200" y="3418115"/>
            <a:ext cx="744583" cy="3396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 flipV="1">
            <a:off x="9165772" y="4019004"/>
            <a:ext cx="744583" cy="3396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11234057" y="820783"/>
            <a:ext cx="304800" cy="304800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8775474" cy="722192"/>
          </a:xfrm>
        </p:spPr>
        <p:txBody>
          <a:bodyPr/>
          <a:lstStyle/>
          <a:p>
            <a:pPr algn="r"/>
            <a:r>
              <a:rPr lang="fr-FR" sz="1400" i="1" dirty="0" smtClean="0"/>
              <a:t>Pr Saïd CHAHI</a:t>
            </a:r>
            <a:endParaRPr lang="fr-FR" sz="1400" i="1" dirty="0"/>
          </a:p>
        </p:txBody>
      </p:sp>
    </p:spTree>
    <p:extLst>
      <p:ext uri="{BB962C8B-B14F-4D97-AF65-F5344CB8AC3E}">
        <p14:creationId xmlns="" xmlns:p14="http://schemas.microsoft.com/office/powerpoint/2010/main" val="57986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6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2530</TotalTime>
  <Words>390</Words>
  <Application>Microsoft Office PowerPoint</Application>
  <PresentationFormat>Personnalisé</PresentationFormat>
  <Paragraphs>72</Paragraphs>
  <Slides>7</Slides>
  <Notes>0</Notes>
  <HiddenSlides>0</HiddenSlides>
  <MMClips>7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Brin</vt:lpstr>
      <vt:lpstr>Les transformations dynamiques  du système productif</vt:lpstr>
      <vt:lpstr>Les transformations dynamiques  du système productif</vt:lpstr>
      <vt:lpstr>Les transformations dynamiques  du système productif</vt:lpstr>
      <vt:lpstr>Les transformations dynamiques  du système productif</vt:lpstr>
      <vt:lpstr>Les transformations dynamiques  du système productif</vt:lpstr>
      <vt:lpstr>Les transformations dynamiques  du système productif</vt:lpstr>
      <vt:lpstr>Les transformations dynamiques  du système productif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L’Économie industrielle</dc:title>
  <dc:creator>Said CHAHI</dc:creator>
  <cp:lastModifiedBy>hp</cp:lastModifiedBy>
  <cp:revision>193</cp:revision>
  <dcterms:created xsi:type="dcterms:W3CDTF">2018-01-15T10:54:59Z</dcterms:created>
  <dcterms:modified xsi:type="dcterms:W3CDTF">2020-04-07T15:03:33Z</dcterms:modified>
</cp:coreProperties>
</file>